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84" r:id="rId3"/>
    <p:sldId id="288" r:id="rId4"/>
    <p:sldId id="289" r:id="rId5"/>
    <p:sldId id="290" r:id="rId6"/>
    <p:sldId id="285" r:id="rId7"/>
    <p:sldId id="286" r:id="rId8"/>
    <p:sldId id="287" r:id="rId9"/>
    <p:sldId id="291" r:id="rId10"/>
    <p:sldId id="292" r:id="rId11"/>
    <p:sldId id="273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 autoAdjust="0"/>
    <p:restoredTop sz="94558"/>
  </p:normalViewPr>
  <p:slideViewPr>
    <p:cSldViewPr snapToGrid="0">
      <p:cViewPr varScale="1">
        <p:scale>
          <a:sx n="105" d="100"/>
          <a:sy n="105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Prototype Presentation</a:t>
            </a:r>
            <a:endParaRPr lang="en-AU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回复逻辑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5196840" y="1057397"/>
            <a:ext cx="1798320" cy="5031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</a:t>
            </a:r>
            <a:r>
              <a:rPr kumimoji="1" lang="zh-CN" altLang="en-AU" sz="1600" dirty="0"/>
              <a:t>收到</a:t>
            </a:r>
            <a:r>
              <a:rPr kumimoji="1" lang="zh-CN" altLang="en-US" sz="1600" dirty="0"/>
              <a:t>消息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E0FF47-6BA4-2B4B-8ACD-257D7FB881AD}"/>
              </a:ext>
            </a:extLst>
          </p:cNvPr>
          <p:cNvSpPr txBox="1"/>
          <p:nvPr/>
        </p:nvSpPr>
        <p:spPr>
          <a:xfrm>
            <a:off x="5498721" y="3340608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36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为什么要做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对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一次重构。原来的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受限于</a:t>
            </a:r>
            <a:r>
              <a:rPr kumimoji="1" lang="zh-CN" altLang="en-US" dirty="0"/>
              <a:t>当时的开发资源和开发环境，在架构上存在欠缺，在代码管理上缺乏有效的控制方法，使得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功能</a:t>
            </a:r>
            <a:r>
              <a:rPr kumimoji="1" lang="zh-CN" altLang="en-US" dirty="0"/>
              <a:t>扩展存在一定困难，代码质量得不到很好的控制。通过重构，可以解决这些问题。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来</a:t>
            </a:r>
            <a:r>
              <a:rPr kumimoji="1" lang="zh-CN" altLang="en-US" dirty="0"/>
              <a:t>帮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选择</a:t>
            </a:r>
            <a:r>
              <a:rPr kumimoji="1" lang="zh-CN" altLang="en-US" dirty="0"/>
              <a:t>一个方向。通过 </a:t>
            </a:r>
            <a:r>
              <a:rPr kumimoji="1" lang="en-AU" altLang="zh-CN" dirty="0"/>
              <a:t>Gravity Prototype</a:t>
            </a:r>
            <a:r>
              <a:rPr kumimoji="1" lang="zh-CN" altLang="en-US" dirty="0"/>
              <a:t>，可以确定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技术架构，包括是否要使用微服务，前后端的技术栈，以及如何很好的衔接编程逻辑与业务逻辑。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AU" altLang="zh-CN" dirty="0"/>
              <a:t>Gravity Prototype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开发</a:t>
            </a:r>
            <a:r>
              <a:rPr kumimoji="1" lang="zh-CN" altLang="en-US" dirty="0"/>
              <a:t>的一次演练。</a:t>
            </a:r>
            <a:r>
              <a:rPr kumimoji="1" lang="zh-CN" altLang="en-AU" dirty="0"/>
              <a:t>通过</a:t>
            </a:r>
            <a:r>
              <a:rPr kumimoji="1" lang="zh-CN" altLang="en-US" dirty="0"/>
              <a:t>这次演练可以发现问题，扩展思路，为将来构建一个运行稳定、功能强大的新媒体帐号管理平台奠定基础。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商业价值：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一个平台管理多个新媒体帐号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比微信公众号平台和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的自动</a:t>
            </a:r>
            <a:r>
              <a:rPr kumimoji="1" lang="zh-CN" altLang="en-US" dirty="0"/>
              <a:t>回复功能更加智能、更加灵活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将来可以扩展更多新媒体帐号，并集成更多功能</a:t>
            </a:r>
            <a:endParaRPr kumimoji="1" lang="en-AU" altLang="zh-CN" dirty="0"/>
          </a:p>
          <a:p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>
              <a:lnSpc>
                <a:spcPct val="300000"/>
              </a:lnSpc>
            </a:pPr>
            <a:r>
              <a:rPr kumimoji="1" lang="en-AU" altLang="zh-CN" i="0" dirty="0"/>
              <a:t>Gravity Prototype </a:t>
            </a:r>
            <a:r>
              <a:rPr kumimoji="1" lang="zh-CN" altLang="en-US" i="0" dirty="0"/>
              <a:t>的主要功能：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拥有可以进行配置的网站后台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可以绑定微信公众号和 </a:t>
            </a:r>
            <a:r>
              <a:rPr kumimoji="1" lang="en-AU" altLang="zh-CN" i="0" dirty="0"/>
              <a:t>Facebook </a:t>
            </a:r>
            <a:r>
              <a:rPr kumimoji="1" lang="zh-CN" altLang="en-US" i="0" dirty="0"/>
              <a:t>帐号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可以对绑定的新媒体帐号的顾客消息进行回复和管理</a:t>
            </a:r>
          </a:p>
          <a:p>
            <a:pPr algn="l"/>
            <a:endParaRPr kumimoji="1"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400857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kumimoji="1" lang="zh-CN" altLang="en-AU" dirty="0"/>
              <a:t>前端</a:t>
            </a:r>
            <a:r>
              <a:rPr kumimoji="1" lang="zh-CN" altLang="en-US" dirty="0"/>
              <a:t>技术栈：</a:t>
            </a:r>
            <a:endParaRPr kumimoji="1" lang="en-US" altLang="zh-CN" dirty="0"/>
          </a:p>
          <a:p>
            <a:r>
              <a:rPr kumimoji="1" lang="en-US" altLang="zh-CN" dirty="0"/>
              <a:t>React: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已经采用，此次在层级结构等方面做了一些改良</a:t>
            </a:r>
            <a:endParaRPr kumimoji="1" lang="en-US" altLang="zh-CN" dirty="0"/>
          </a:p>
          <a:p>
            <a:r>
              <a:rPr kumimoji="1" lang="en-US" altLang="zh-CN" dirty="0"/>
              <a:t>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后端技术栈：</a:t>
            </a:r>
            <a:endParaRPr kumimoji="1" lang="en-US" altLang="zh-CN" dirty="0"/>
          </a:p>
          <a:p>
            <a:r>
              <a:rPr kumimoji="1" lang="en-US" altLang="zh-CN" dirty="0"/>
              <a:t>Node.js: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已经采用，此次引入微服务化、代码模块化</a:t>
            </a:r>
            <a:endParaRPr kumimoji="1" lang="en-US" altLang="zh-CN" dirty="0"/>
          </a:p>
          <a:p>
            <a:r>
              <a:rPr kumimoji="1" lang="en-US" altLang="zh-CN" dirty="0"/>
              <a:t>MongoDB: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Express: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Log4js: </a:t>
            </a:r>
            <a:r>
              <a:rPr kumimoji="1" lang="zh-CN" altLang="en-US" dirty="0"/>
              <a:t>新加入，改善原有日志模块的一些不足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服务器技术栈：</a:t>
            </a:r>
            <a:endParaRPr kumimoji="1" lang="en-US" altLang="zh-CN" dirty="0"/>
          </a:p>
          <a:p>
            <a:r>
              <a:rPr kumimoji="1" lang="en-US" altLang="zh-CN" dirty="0"/>
              <a:t>Nginx: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Load Balancing: </a:t>
            </a:r>
            <a:r>
              <a:rPr kumimoji="1" lang="zh-CN" altLang="en-US" dirty="0"/>
              <a:t>尝试性应用，将来可使用功能更完善的第三方服务</a:t>
            </a:r>
            <a:endParaRPr kumimoji="1" lang="en-US" altLang="zh-CN" dirty="0"/>
          </a:p>
          <a:p>
            <a:r>
              <a:rPr kumimoji="1" lang="en-US" altLang="zh-CN" dirty="0"/>
              <a:t>HTTPS: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US" altLang="zh-CN" dirty="0"/>
          </a:p>
          <a:p>
            <a:r>
              <a:rPr kumimoji="1" lang="en-US" altLang="zh-CN" dirty="0"/>
              <a:t>Docker: </a:t>
            </a:r>
            <a:r>
              <a:rPr kumimoji="1" lang="zh-CN" altLang="en-US" dirty="0"/>
              <a:t>在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已经采用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About Gravity Prototype</a:t>
            </a:r>
            <a:br>
              <a:rPr kumimoji="1" lang="en-AU" altLang="zh-CN" dirty="0"/>
            </a:br>
            <a:r>
              <a:rPr kumimoji="1" lang="en-US" altLang="zh-CN" dirty="0"/>
              <a:t>Bill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kumimoji="1" lang="en-AU" altLang="zh-CN" i="0" dirty="0"/>
              <a:t>Gravity Prototype </a:t>
            </a:r>
            <a:r>
              <a:rPr kumimoji="1" lang="en-US" altLang="zh-CN" i="0" dirty="0"/>
              <a:t>Bill</a:t>
            </a:r>
            <a:r>
              <a:rPr kumimoji="1" lang="zh-CN" altLang="en-US" i="0" dirty="0"/>
              <a:t> </a:t>
            </a:r>
            <a:r>
              <a:rPr kumimoji="1" lang="en-US" altLang="zh-CN" i="0" dirty="0"/>
              <a:t>Edition</a:t>
            </a:r>
            <a:r>
              <a:rPr kumimoji="1" lang="zh-CN" altLang="en-US" i="0" dirty="0"/>
              <a:t> 的特点：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使用前后端统一的 </a:t>
            </a:r>
            <a:r>
              <a:rPr kumimoji="1" lang="en-AU" altLang="zh-CN" i="0" dirty="0"/>
              <a:t>JavaScript </a:t>
            </a:r>
            <a:r>
              <a:rPr kumimoji="1" lang="zh-CN" altLang="en-AU" i="0" dirty="0"/>
              <a:t>编程语言</a:t>
            </a:r>
            <a:r>
              <a:rPr kumimoji="1" lang="zh-CN" altLang="en-US" i="0" dirty="0"/>
              <a:t>，开发效率高，系统资源占用少</a:t>
            </a:r>
            <a:endParaRPr kumimoji="1" lang="en-US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使用微服务架构，具有高稳定性、可灵活扩展的特点</a:t>
            </a:r>
            <a:endParaRPr kumimoji="1" lang="en-AU" altLang="zh-CN" i="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i="0" dirty="0"/>
              <a:t>程序代码以自主研发为主，程序执行效率高、可控范围大，并减少对第三方服务的依赖</a:t>
            </a:r>
          </a:p>
        </p:txBody>
      </p:sp>
    </p:spTree>
    <p:extLst>
      <p:ext uri="{BB962C8B-B14F-4D97-AF65-F5344CB8AC3E}">
        <p14:creationId xmlns:p14="http://schemas.microsoft.com/office/powerpoint/2010/main" val="7468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这里对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Gravity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主要区别进行比较。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35116"/>
              </p:ext>
            </p:extLst>
          </p:nvPr>
        </p:nvGraphicFramePr>
        <p:xfrm>
          <a:off x="704970" y="846843"/>
          <a:ext cx="5368543" cy="4947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/>
                        <a:t>WMP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/>
                        <a:t>Gravity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业务核心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以微信公众号为中心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以 </a:t>
                      </a:r>
                      <a:r>
                        <a:rPr lang="en-AU" altLang="zh-CN" sz="1600" dirty="0"/>
                        <a:t>Gravity </a:t>
                      </a:r>
                      <a:r>
                        <a:rPr lang="zh-CN" altLang="en-AU" sz="1600" dirty="0"/>
                        <a:t>为</a:t>
                      </a:r>
                      <a:r>
                        <a:rPr lang="zh-CN" altLang="en-US" sz="1600" dirty="0"/>
                        <a:t>核心，对接多平台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后端程序核心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无，代码过于扁平化，像四合院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有，代码分核心代码、业务逻辑代码，像有地下室的多层建筑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后端状态化</a:t>
                      </a:r>
                      <a:endParaRPr lang="en-US" altLang="zh-CN" sz="1600" dirty="0"/>
                    </a:p>
                    <a:p>
                      <a:r>
                        <a:rPr lang="en-AU" altLang="zh-CN" sz="1600" dirty="0"/>
                        <a:t>(</a:t>
                      </a:r>
                      <a:r>
                        <a:rPr lang="zh-CN" altLang="en-US" sz="1600" dirty="0"/>
                        <a:t>微服务的基石</a:t>
                      </a:r>
                      <a:r>
                        <a:rPr lang="en-AU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无状态化，可以部署到多台服务器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后端进程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多进程，可以有效利用多核 </a:t>
                      </a:r>
                      <a:r>
                        <a:rPr lang="en-AU" altLang="zh-CN" sz="1600" dirty="0"/>
                        <a:t>CPU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03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多而杂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制定标准，自主开发的模块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有必要安装的模块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6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日志系统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功能相对简单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实现日志分类、日志分割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5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自动回复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功能相对简单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/>
                        <a:t>(</a:t>
                      </a:r>
                      <a:r>
                        <a:rPr lang="zh-CN" altLang="en-US" sz="1600" dirty="0"/>
                        <a:t>下一页详细比较</a:t>
                      </a:r>
                      <a:r>
                        <a:rPr lang="en-AU" altLang="zh-CN" sz="1600" dirty="0"/>
                        <a:t>)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24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33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From WMP to Gravity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这里着重比较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自动回复和 </a:t>
            </a:r>
            <a:r>
              <a:rPr kumimoji="1" lang="en-AU" altLang="zh-CN" i="0" dirty="0"/>
              <a:t>Gravity Prototype </a:t>
            </a:r>
            <a:r>
              <a:rPr kumimoji="1" lang="zh-CN" altLang="en-AU" i="0" dirty="0"/>
              <a:t>的</a:t>
            </a:r>
            <a:r>
              <a:rPr kumimoji="1" lang="zh-CN" altLang="en-US" i="0" dirty="0"/>
              <a:t>智能客服功能。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E0F92DF-8CA8-364D-8811-834813A02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138053"/>
              </p:ext>
            </p:extLst>
          </p:nvPr>
        </p:nvGraphicFramePr>
        <p:xfrm>
          <a:off x="704970" y="846843"/>
          <a:ext cx="5368543" cy="5125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9272">
                  <a:extLst>
                    <a:ext uri="{9D8B030D-6E8A-4147-A177-3AD203B41FA5}">
                      <a16:colId xmlns:a16="http://schemas.microsoft.com/office/drawing/2014/main" val="2197649161"/>
                    </a:ext>
                  </a:extLst>
                </a:gridCol>
                <a:gridCol w="1709272">
                  <a:extLst>
                    <a:ext uri="{9D8B030D-6E8A-4147-A177-3AD203B41FA5}">
                      <a16:colId xmlns:a16="http://schemas.microsoft.com/office/drawing/2014/main" val="3497174463"/>
                    </a:ext>
                  </a:extLst>
                </a:gridCol>
                <a:gridCol w="1949999">
                  <a:extLst>
                    <a:ext uri="{9D8B030D-6E8A-4147-A177-3AD203B41FA5}">
                      <a16:colId xmlns:a16="http://schemas.microsoft.com/office/drawing/2014/main" val="7084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/>
                        <a:t>WMP </a:t>
                      </a:r>
                      <a:r>
                        <a:rPr lang="zh-CN" altLang="en-AU" sz="1600" dirty="0"/>
                        <a:t>自动</a:t>
                      </a:r>
                      <a:r>
                        <a:rPr lang="zh-CN" altLang="en-US" sz="1600" dirty="0"/>
                        <a:t>回复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/>
                        <a:t>Gravity</a:t>
                      </a:r>
                      <a:r>
                        <a:rPr lang="zh-CN" altLang="en-US" sz="1600" dirty="0"/>
                        <a:t> 智能客服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9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对接平台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仅对接了微信公众号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对接了微信公众号和 </a:t>
                      </a:r>
                      <a:r>
                        <a:rPr lang="en-AU" altLang="zh-CN" sz="1600" dirty="0"/>
                        <a:t>Facebook</a:t>
                      </a:r>
                      <a:r>
                        <a:rPr lang="zh-CN" altLang="en-US" sz="1600" dirty="0"/>
                        <a:t>，将来可以对接更多新媒体平台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3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匹配方式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关键词完全匹配和关键词模糊匹配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关键词完全匹配、关键词模糊匹配、预置选项匹配，以及将来可扩展的语义理解匹配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AU" sz="1600" dirty="0"/>
                        <a:t>人工</a:t>
                      </a:r>
                      <a:r>
                        <a:rPr lang="zh-CN" altLang="en-US" sz="1600" dirty="0"/>
                        <a:t>客服介入方式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登录微信公众号官方平台跟进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在</a:t>
                      </a:r>
                      <a:r>
                        <a:rPr lang="en-US" altLang="zh-CN" sz="1600" dirty="0"/>
                        <a:t> Gravity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Portal</a:t>
                      </a:r>
                      <a:r>
                        <a:rPr lang="zh-CN" altLang="en-US" sz="1600" dirty="0"/>
                        <a:t> </a:t>
                      </a:r>
                      <a:r>
                        <a:rPr lang="zh-CN" altLang="en-AU" sz="1600" dirty="0"/>
                        <a:t>跟进</a:t>
                      </a:r>
                      <a:r>
                        <a:rPr lang="zh-CN" altLang="en-US" sz="1600" dirty="0"/>
                        <a:t>，将来除对话功能外，还可以扩展发放卡券等功能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332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记忆功能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目前有简单的记忆功能，记录了用户所处的状态，将来可以扩展记录更多信息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50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15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44A2ADC-97FD-1F4B-A082-2693BFCDE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消息流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6B1C55-C3F8-DD43-8CD2-61F777B499E2}"/>
              </a:ext>
            </a:extLst>
          </p:cNvPr>
          <p:cNvSpPr/>
          <p:nvPr/>
        </p:nvSpPr>
        <p:spPr>
          <a:xfrm>
            <a:off x="1090584" y="3663949"/>
            <a:ext cx="1798320" cy="9499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User</a:t>
            </a:r>
            <a:endParaRPr kumimoji="1" lang="zh-CN" altLang="en-US" sz="160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607A02A-BA6C-9043-81EB-11B7888F5042}"/>
              </a:ext>
            </a:extLst>
          </p:cNvPr>
          <p:cNvSpPr/>
          <p:nvPr/>
        </p:nvSpPr>
        <p:spPr>
          <a:xfrm>
            <a:off x="298034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8CD2AC0-F8B2-0D4F-869C-0C07F3291D9E}"/>
              </a:ext>
            </a:extLst>
          </p:cNvPr>
          <p:cNvSpPr/>
          <p:nvPr/>
        </p:nvSpPr>
        <p:spPr>
          <a:xfrm>
            <a:off x="4870104" y="3663949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WeChat Microservice</a:t>
            </a:r>
            <a:endParaRPr kumimoji="1" lang="zh-CN" altLang="en-US" sz="160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BB325C25-0771-5242-B22C-4C61212B184C}"/>
              </a:ext>
            </a:extLst>
          </p:cNvPr>
          <p:cNvSpPr/>
          <p:nvPr/>
        </p:nvSpPr>
        <p:spPr>
          <a:xfrm>
            <a:off x="7074824" y="3648709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81FDB5-4E29-4C48-AA8A-F6AAAE80E81D}"/>
              </a:ext>
            </a:extLst>
          </p:cNvPr>
          <p:cNvSpPr/>
          <p:nvPr/>
        </p:nvSpPr>
        <p:spPr>
          <a:xfrm>
            <a:off x="9011920" y="1777999"/>
            <a:ext cx="2113280" cy="42265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Microservice</a:t>
            </a:r>
            <a:endParaRPr kumimoji="1" lang="zh-CN" altLang="en-US" sz="1600" dirty="0"/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6E4F011D-45E2-B74B-8D39-26EC8B6E31AE}"/>
              </a:ext>
            </a:extLst>
          </p:cNvPr>
          <p:cNvSpPr/>
          <p:nvPr/>
        </p:nvSpPr>
        <p:spPr>
          <a:xfrm>
            <a:off x="707482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3" name="左箭头 22">
            <a:extLst>
              <a:ext uri="{FF2B5EF4-FFF2-40B4-BE49-F238E27FC236}">
                <a16:creationId xmlns:a16="http://schemas.microsoft.com/office/drawing/2014/main" id="{FBA92F0B-879A-D44D-85E8-9B929404F6A6}"/>
              </a:ext>
            </a:extLst>
          </p:cNvPr>
          <p:cNvSpPr/>
          <p:nvPr/>
        </p:nvSpPr>
        <p:spPr>
          <a:xfrm>
            <a:off x="2980344" y="4156709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DBE5C00-E0FD-7847-8996-C3D7D20660DC}"/>
              </a:ext>
            </a:extLst>
          </p:cNvPr>
          <p:cNvSpPr/>
          <p:nvPr/>
        </p:nvSpPr>
        <p:spPr>
          <a:xfrm>
            <a:off x="1090584" y="5054600"/>
            <a:ext cx="1798320" cy="94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User</a:t>
            </a:r>
            <a:endParaRPr kumimoji="1" lang="zh-CN" altLang="en-US" sz="1600" dirty="0"/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BFB4DE8A-E9F9-5F40-80DF-6A25B9B02DA7}"/>
              </a:ext>
            </a:extLst>
          </p:cNvPr>
          <p:cNvSpPr/>
          <p:nvPr/>
        </p:nvSpPr>
        <p:spPr>
          <a:xfrm>
            <a:off x="298034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2D31E3B-A7DB-844D-B096-6459FA5E9FF9}"/>
              </a:ext>
            </a:extLst>
          </p:cNvPr>
          <p:cNvSpPr/>
          <p:nvPr/>
        </p:nvSpPr>
        <p:spPr>
          <a:xfrm>
            <a:off x="4870104" y="5054600"/>
            <a:ext cx="2113280" cy="9499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Facebook Microservice</a:t>
            </a:r>
            <a:endParaRPr kumimoji="1" lang="zh-CN" altLang="en-US" sz="1600" dirty="0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4BC35BC-2E70-4049-9205-51DAA50AE2EB}"/>
              </a:ext>
            </a:extLst>
          </p:cNvPr>
          <p:cNvSpPr/>
          <p:nvPr/>
        </p:nvSpPr>
        <p:spPr>
          <a:xfrm>
            <a:off x="7074824" y="5039360"/>
            <a:ext cx="1798320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Send Message</a:t>
            </a:r>
            <a:endParaRPr kumimoji="1" lang="zh-CN" altLang="en-US" sz="1400" dirty="0"/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2C6EF165-7713-7348-BD9B-D564D1733AE6}"/>
              </a:ext>
            </a:extLst>
          </p:cNvPr>
          <p:cNvSpPr/>
          <p:nvPr/>
        </p:nvSpPr>
        <p:spPr>
          <a:xfrm>
            <a:off x="707482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29" name="左箭头 28">
            <a:extLst>
              <a:ext uri="{FF2B5EF4-FFF2-40B4-BE49-F238E27FC236}">
                <a16:creationId xmlns:a16="http://schemas.microsoft.com/office/drawing/2014/main" id="{959627DF-0418-9444-9F8B-EC4708C866A3}"/>
              </a:ext>
            </a:extLst>
          </p:cNvPr>
          <p:cNvSpPr/>
          <p:nvPr/>
        </p:nvSpPr>
        <p:spPr>
          <a:xfrm>
            <a:off x="2980344" y="5547360"/>
            <a:ext cx="1798320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Reply Message</a:t>
            </a:r>
            <a:endParaRPr kumimoji="1" lang="zh-CN" altLang="en-US" sz="1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169A11B-6468-1245-ABE2-E1A9CFA248D1}"/>
              </a:ext>
            </a:extLst>
          </p:cNvPr>
          <p:cNvSpPr/>
          <p:nvPr/>
        </p:nvSpPr>
        <p:spPr>
          <a:xfrm>
            <a:off x="4770761" y="1776725"/>
            <a:ext cx="1798320" cy="14465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600" dirty="0"/>
              <a:t>Portal User</a:t>
            </a:r>
            <a:endParaRPr kumimoji="1" lang="zh-CN" altLang="en-US" sz="1600" dirty="0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897AF557-A3D3-D549-925E-18B0DE8CD966}"/>
              </a:ext>
            </a:extLst>
          </p:cNvPr>
          <p:cNvSpPr/>
          <p:nvPr/>
        </p:nvSpPr>
        <p:spPr>
          <a:xfrm>
            <a:off x="6684189" y="1780539"/>
            <a:ext cx="2258343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Setting</a:t>
            </a:r>
            <a:endParaRPr kumimoji="1" lang="zh-CN" altLang="en-US" sz="1400" dirty="0"/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FC23E7D8-F7F6-0C45-A367-02EDB175B720}"/>
              </a:ext>
            </a:extLst>
          </p:cNvPr>
          <p:cNvSpPr/>
          <p:nvPr/>
        </p:nvSpPr>
        <p:spPr>
          <a:xfrm>
            <a:off x="6707857" y="2701291"/>
            <a:ext cx="2258342" cy="4572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Manual Customer Service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0D6E8496-EB78-0E4D-86E7-2745E121E7E5}"/>
              </a:ext>
            </a:extLst>
          </p:cNvPr>
          <p:cNvSpPr/>
          <p:nvPr/>
        </p:nvSpPr>
        <p:spPr>
          <a:xfrm>
            <a:off x="6684188" y="2246626"/>
            <a:ext cx="2188955" cy="4572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sz="1400" dirty="0"/>
              <a:t>Notice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843680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第一步，我们先来登录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看一下</a:t>
            </a:r>
            <a:r>
              <a:rPr kumimoji="1" lang="zh-CN" altLang="en-US" dirty="0"/>
              <a:t>。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en-AU" altLang="zh-CN" dirty="0"/>
              <a:t>Gravity Prototype </a:t>
            </a:r>
            <a:r>
              <a:rPr kumimoji="1" lang="zh-CN" altLang="en-AU" dirty="0"/>
              <a:t>临时</a:t>
            </a:r>
            <a:r>
              <a:rPr kumimoji="1" lang="zh-CN" altLang="en-US" dirty="0"/>
              <a:t>网址：</a:t>
            </a:r>
            <a:endParaRPr kumimoji="1" lang="en-AU" altLang="zh-CN" dirty="0"/>
          </a:p>
          <a:p>
            <a:r>
              <a:rPr kumimoji="1" lang="en-AU" altLang="zh-CN" dirty="0"/>
              <a:t>https://gravity.nodejs.top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Sydney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sydney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Hong Kong Team </a:t>
            </a:r>
            <a:r>
              <a:rPr kumimoji="1" lang="zh-CN" altLang="en-US" dirty="0"/>
              <a:t>请使用以下帐号登录：</a:t>
            </a:r>
            <a:endParaRPr kumimoji="1" lang="en-AU" altLang="zh-CN" dirty="0"/>
          </a:p>
          <a:p>
            <a:r>
              <a:rPr kumimoji="1" lang="en-AU" altLang="zh-CN" dirty="0"/>
              <a:t>Username: hongkong</a:t>
            </a:r>
          </a:p>
          <a:p>
            <a:r>
              <a:rPr kumimoji="1" lang="en-AU" altLang="zh-CN" dirty="0"/>
              <a:t>Password: 123456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AU" dirty="0"/>
              <a:t>系统</a:t>
            </a:r>
            <a:r>
              <a:rPr kumimoji="1" lang="zh-CN" altLang="en-US" dirty="0"/>
              <a:t>界面语言在用户首次访问时，会根据用户操作系统的语言种类显示，之后会保存到浏览器本地存储中。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开始</a:t>
            </a:r>
            <a:r>
              <a:rPr kumimoji="1" lang="zh-CN" altLang="en-US" dirty="0"/>
              <a:t>演示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接下来，我们一边演示，一边讲解。</a:t>
            </a:r>
          </a:p>
        </p:txBody>
      </p:sp>
    </p:spTree>
    <p:extLst>
      <p:ext uri="{BB962C8B-B14F-4D97-AF65-F5344CB8AC3E}">
        <p14:creationId xmlns:p14="http://schemas.microsoft.com/office/powerpoint/2010/main" val="262052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CN" altLang="en-US" dirty="0"/>
              <a:t>与 </a:t>
            </a:r>
            <a:r>
              <a:rPr kumimoji="1" lang="en-AU" altLang="zh-CN" dirty="0"/>
              <a:t>WMP </a:t>
            </a:r>
            <a:r>
              <a:rPr kumimoji="1" lang="zh-CN" altLang="en-AU" dirty="0"/>
              <a:t>相似</a:t>
            </a:r>
            <a:r>
              <a:rPr kumimoji="1" lang="zh-CN" altLang="en-US" dirty="0"/>
              <a:t>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多语言：点击右上角地球图标可以切换界面文本语言</a:t>
            </a:r>
            <a:endParaRPr kumimoji="1" lang="en-US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相比较 </a:t>
            </a:r>
            <a:r>
              <a:rPr kumimoji="1" lang="en-AU" altLang="zh-CN" dirty="0"/>
              <a:t>WMP</a:t>
            </a:r>
            <a:r>
              <a:rPr kumimoji="1" lang="zh-CN" altLang="en-US" dirty="0"/>
              <a:t>，改进的地方：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层级更清晰，对用户、品牌进行管理时，不会显示侧边栏</a:t>
            </a:r>
            <a:endParaRPr kumimoji="1" lang="en-AU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【</a:t>
            </a:r>
            <a:r>
              <a:rPr kumimoji="1" lang="zh-CN" altLang="en-US" dirty="0"/>
              <a:t>品牌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的概念，代替原来的“微信公众号”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日期时间的显示不再锁定 </a:t>
            </a:r>
            <a:r>
              <a:rPr kumimoji="1" lang="en-AU" altLang="zh-CN" dirty="0"/>
              <a:t>GMT+8</a:t>
            </a:r>
            <a:r>
              <a:rPr kumimoji="1" lang="zh-CN" altLang="en-US" dirty="0"/>
              <a:t>，而是以客户端系统时间来显示，将来可以自定义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dirty="0"/>
              <a:t>功能指引：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选择</a:t>
            </a:r>
            <a:r>
              <a:rPr kumimoji="1" lang="zh-CN" altLang="en-US" dirty="0"/>
              <a:t>一个品牌，这里请选择 </a:t>
            </a:r>
            <a:r>
              <a:rPr kumimoji="1" lang="en-AU" altLang="zh-CN" dirty="0"/>
              <a:t>Brand1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zh-CN" altLang="en-AU" dirty="0"/>
              <a:t>在</a:t>
            </a:r>
            <a:r>
              <a:rPr kumimoji="1" lang="zh-CN" altLang="en-US" dirty="0"/>
              <a:t>侧边栏可以看到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通过</a:t>
            </a:r>
            <a:r>
              <a:rPr kumimoji="1" lang="en-US" altLang="zh-CN" dirty="0"/>
              <a:t>【</a:t>
            </a:r>
            <a:r>
              <a:rPr kumimoji="1" lang="zh-CN" altLang="en-US" dirty="0"/>
              <a:t>智能客服</a:t>
            </a:r>
            <a:r>
              <a:rPr kumimoji="1" lang="en-US" altLang="zh-CN" dirty="0"/>
              <a:t>】</a:t>
            </a:r>
            <a:r>
              <a:rPr kumimoji="1" lang="zh-CN" altLang="en-US" dirty="0"/>
              <a:t>菜单，可以访问</a:t>
            </a:r>
            <a:r>
              <a:rPr kumimoji="1" lang="en-US" altLang="zh-CN" dirty="0"/>
              <a:t>【</a:t>
            </a:r>
            <a:r>
              <a:rPr kumimoji="1" lang="zh-CN" altLang="en-US" dirty="0"/>
              <a:t>基本配置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匹配规则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训练学习</a:t>
            </a:r>
            <a:r>
              <a:rPr kumimoji="1" lang="en-US" altLang="zh-CN" dirty="0"/>
              <a:t>】【</a:t>
            </a:r>
            <a:r>
              <a:rPr kumimoji="1" lang="zh-CN" altLang="en-US" dirty="0"/>
              <a:t>人工介入</a:t>
            </a:r>
            <a:r>
              <a:rPr kumimoji="1" lang="en-US" altLang="zh-CN" dirty="0"/>
              <a:t>】</a:t>
            </a:r>
            <a:r>
              <a:rPr kumimoji="1" lang="zh-CN" altLang="en-US" dirty="0"/>
              <a:t>等页面</a:t>
            </a:r>
            <a:endParaRPr kumimoji="1" lang="en-AU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AU" altLang="zh-CN" dirty="0"/>
              <a:t>Gravity Prototype Portal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使用了与 </a:t>
            </a:r>
            <a:r>
              <a:rPr kumimoji="1" lang="en-AU" altLang="zh-CN" i="0" dirty="0"/>
              <a:t>WMP </a:t>
            </a:r>
            <a:r>
              <a:rPr kumimoji="1" lang="zh-CN" altLang="en-AU" i="0" dirty="0"/>
              <a:t>相同</a:t>
            </a:r>
            <a:r>
              <a:rPr kumimoji="1" lang="zh-CN" altLang="en-US" i="0" dirty="0"/>
              <a:t>的 </a:t>
            </a:r>
            <a:r>
              <a:rPr kumimoji="1" lang="en-AU" altLang="zh-CN" i="0" dirty="0"/>
              <a:t>React </a:t>
            </a:r>
            <a:r>
              <a:rPr kumimoji="1" lang="zh-CN" altLang="en-AU" i="0" dirty="0"/>
              <a:t>和</a:t>
            </a:r>
            <a:r>
              <a:rPr kumimoji="1" lang="zh-CN" altLang="en-US" i="0" dirty="0"/>
              <a:t> </a:t>
            </a:r>
            <a:r>
              <a:rPr kumimoji="1" lang="en-AU" altLang="zh-CN" i="0" dirty="0"/>
              <a:t>Ant Design </a:t>
            </a:r>
            <a:r>
              <a:rPr kumimoji="1" lang="zh-CN" altLang="en-AU" i="0" dirty="0"/>
              <a:t>前端</a:t>
            </a:r>
            <a:r>
              <a:rPr kumimoji="1" lang="zh-CN" altLang="en-US" i="0" dirty="0"/>
              <a:t>框架，界面比较类似。</a:t>
            </a:r>
            <a:endParaRPr kumimoji="1" lang="en-AU" altLang="zh-CN" i="0" dirty="0"/>
          </a:p>
          <a:p>
            <a:pPr algn="l"/>
            <a:r>
              <a:rPr kumimoji="1" lang="zh-CN" altLang="en-US" i="0" dirty="0"/>
              <a:t>将来可以对接设计，使页面更加美观，去同质化，并增强用户交互体验。</a:t>
            </a:r>
          </a:p>
        </p:txBody>
      </p:sp>
    </p:spTree>
    <p:extLst>
      <p:ext uri="{BB962C8B-B14F-4D97-AF65-F5344CB8AC3E}">
        <p14:creationId xmlns:p14="http://schemas.microsoft.com/office/powerpoint/2010/main" val="263711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B20E5E-303F-8845-AD90-D505A91A139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6322" y="522344"/>
            <a:ext cx="5449678" cy="5813311"/>
          </a:xfrm>
        </p:spPr>
        <p:txBody>
          <a:bodyPr/>
          <a:lstStyle/>
          <a:p>
            <a:r>
              <a:rPr kumimoji="1" lang="zh-CN" altLang="en-US" b="1" dirty="0"/>
              <a:t>使用微信：</a:t>
            </a:r>
            <a:endParaRPr kumimoji="1" lang="en-AU" altLang="zh-CN" b="1" dirty="0"/>
          </a:p>
          <a:p>
            <a:r>
              <a:rPr kumimoji="1" lang="zh-CN" altLang="en-AU" dirty="0"/>
              <a:t>扫码</a:t>
            </a:r>
            <a:r>
              <a:rPr kumimoji="1" lang="zh-CN" altLang="en-US" dirty="0"/>
              <a:t>关注</a:t>
            </a:r>
            <a:r>
              <a:rPr kumimoji="1" lang="en-US" altLang="zh-CN" dirty="0"/>
              <a:t>【</a:t>
            </a:r>
            <a:r>
              <a:rPr kumimoji="1" lang="zh-CN" altLang="en-US" dirty="0"/>
              <a:t>赞生活</a:t>
            </a:r>
            <a:r>
              <a:rPr kumimoji="1" lang="en-US" altLang="zh-CN" dirty="0"/>
              <a:t>】</a:t>
            </a:r>
            <a:r>
              <a:rPr kumimoji="1" lang="zh-CN" altLang="en-US" dirty="0"/>
              <a:t>公众号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Gravity Prototype Bill Edition </a:t>
            </a:r>
            <a:r>
              <a:rPr kumimoji="1" lang="zh-CN" altLang="en-AU" dirty="0"/>
              <a:t>回复</a:t>
            </a:r>
            <a:r>
              <a:rPr kumimoji="1" lang="zh-CN" altLang="en-US" dirty="0"/>
              <a:t>的内容会以 </a:t>
            </a:r>
            <a:r>
              <a:rPr kumimoji="1" lang="en-US" altLang="zh-CN" dirty="0"/>
              <a:t>🌎</a:t>
            </a:r>
            <a:r>
              <a:rPr kumimoji="1" lang="zh-CN" altLang="en-US" dirty="0"/>
              <a:t> 结尾</a:t>
            </a:r>
            <a:endParaRPr kumimoji="1" lang="en-AU" altLang="zh-CN" dirty="0"/>
          </a:p>
          <a:p>
            <a:endParaRPr kumimoji="1" lang="en-AU" altLang="zh-CN" dirty="0"/>
          </a:p>
          <a:p>
            <a:r>
              <a:rPr kumimoji="1" lang="zh-CN" altLang="en-US" b="1" dirty="0"/>
              <a:t>使用</a:t>
            </a:r>
            <a:r>
              <a:rPr kumimoji="1" lang="en-US" altLang="zh-CN" b="1" dirty="0"/>
              <a:t> Facebook Messenger</a:t>
            </a:r>
            <a:r>
              <a:rPr kumimoji="1" lang="zh-CN" altLang="en-US" b="1" dirty="0"/>
              <a:t>：</a:t>
            </a:r>
            <a:endParaRPr kumimoji="1" lang="en-AU" altLang="zh-CN" b="1" dirty="0"/>
          </a:p>
          <a:p>
            <a:r>
              <a:rPr kumimoji="1" lang="zh-CN" altLang="en-US" dirty="0"/>
              <a:t>查找</a:t>
            </a:r>
            <a:r>
              <a:rPr kumimoji="1" lang="en-US" altLang="zh-CN" dirty="0"/>
              <a:t> ID </a:t>
            </a:r>
            <a:r>
              <a:rPr kumimoji="1" lang="zh-CN" altLang="en-US" dirty="0"/>
              <a:t>为 </a:t>
            </a:r>
            <a:r>
              <a:rPr kumimoji="1" lang="en-US" altLang="zh-CN" dirty="0"/>
              <a:t>GravityPrototype </a:t>
            </a:r>
            <a:r>
              <a:rPr kumimoji="1" lang="zh-CN" altLang="en-US" dirty="0"/>
              <a:t>的品牌方帐号，关注并向其发送消息。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35EF7A4-2484-014E-96F0-62C459F2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AU" dirty="0"/>
              <a:t>对话</a:t>
            </a:r>
            <a:r>
              <a:rPr kumimoji="1" lang="zh-CN" altLang="en-US" dirty="0"/>
              <a:t>互动体验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654AA0-E031-7E43-9C1B-94213BAB14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i="0" dirty="0"/>
              <a:t>可以使用微信或 </a:t>
            </a:r>
            <a:r>
              <a:rPr kumimoji="1" lang="en-AU" altLang="zh-CN" i="0" dirty="0"/>
              <a:t>Facebook Messenger</a:t>
            </a:r>
            <a:r>
              <a:rPr kumimoji="1" lang="zh-CN" altLang="en-US" i="0" dirty="0"/>
              <a:t>，与系统进行对话互动体验。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31494E-F320-9644-AB7A-AFD8DDDC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78" y="1220469"/>
            <a:ext cx="3390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47389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4757</TotalTime>
  <Words>1231</Words>
  <Application>Microsoft Macintosh PowerPoint</Application>
  <PresentationFormat>宽屏</PresentationFormat>
  <Paragraphs>176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Kaiti SC</vt:lpstr>
      <vt:lpstr>Arial</vt:lpstr>
      <vt:lpstr>Baskerville</vt:lpstr>
      <vt:lpstr>Calibri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About Gravity Prototype</vt:lpstr>
      <vt:lpstr>About Gravity Prototype Bill Edition</vt:lpstr>
      <vt:lpstr>From WMP to Gravity</vt:lpstr>
      <vt:lpstr>From WMP to Gravity</vt:lpstr>
      <vt:lpstr>PowerPoint 演示文稿</vt:lpstr>
      <vt:lpstr>开始演示</vt:lpstr>
      <vt:lpstr>Gravity Prototype Portal</vt:lpstr>
      <vt:lpstr>对话互动体验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77</cp:revision>
  <dcterms:created xsi:type="dcterms:W3CDTF">2019-04-07T10:06:34Z</dcterms:created>
  <dcterms:modified xsi:type="dcterms:W3CDTF">2019-05-16T03:19:54Z</dcterms:modified>
</cp:coreProperties>
</file>